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wintergartenkoeln.online/index.html" TargetMode="External"/><Relationship Id="rId3" Type="http://schemas.openxmlformats.org/officeDocument/2006/relationships/hyperlink" Target="https://spaces.wintergartenkoeln.online/paket-fb16d455fdcc46f8abcf7dbb0820c624/wintergarten-planen-welcher-typ-passt-zu-meiner-nutzung-a0aa34b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verstehen: Aufbau, Bauteile und Wohnwert</a:t>
            </a:r>
          </a:p>
        </p:txBody>
      </p:sp>
      <p:sp>
        <p:nvSpPr>
          <p:cNvPr id="3" name="Content Placeholder 2"/>
          <p:cNvSpPr>
            <a:spLocks noGrp="1"/>
          </p:cNvSpPr>
          <p:nvPr>
            <p:ph idx="1"/>
          </p:nvPr>
        </p:nvSpPr>
        <p:spPr/>
        <p:txBody>
          <a:bodyPr/>
          <a:lstStyle/>
          <a:p>
            <a:r>
              <a:t>Ein Wintergarten verbindet Innen- und Außenraum und schafft einen Aufenthaltsbereich, der sich von der Terrassenüberdachung bis zum beheizten Wohnraum erstrecken kann. Die Bandbreite zeigt, dass vor jeder Planung eine Klärung der eigenen Nutzung ansteht. Nutzung, Konstruktion und Verfahren greifen dabei ineinander: Wer einen dauerhaft beheizten Raum möchte, braucht eine andere Gebäudehülle als jemand, der die Gartensaison verlängern will. Das folgende Dokument ordnet diese Zusammenhänge ein und verweist auf weiterführende Ratgeber zu einzelnen Fragestellungen.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am Anfang steht</a:t>
            </a:r>
          </a:p>
        </p:txBody>
      </p:sp>
      <p:sp>
        <p:nvSpPr>
          <p:cNvPr id="3" name="Content Placeholder 2"/>
          <p:cNvSpPr>
            <a:spLocks noGrp="1"/>
          </p:cNvSpPr>
          <p:nvPr>
            <p:ph idx="1"/>
          </p:nvPr>
        </p:nvSpPr>
        <p:spPr/>
        <p:txBody>
          <a:bodyPr/>
          <a:lstStyle/>
          <a:p>
            <a:pPr>
              <a:defRPr sz="1800"/>
            </a:pPr>
            <a:r>
              <a:t>Bevor Maße, Material oder Glas gewählt werden, hilft eine klare Vorstellung davon, wofür der Raum dienen soll. Ein geschützter Sitzplatz für die Übergangszeit verlangt andere Eigenschaften als ein täglich beheizter Aufenthaltsraum. Sonneneinstrahlung, Wind und Temperaturverlauf im Jahreslauf beeinflussen die Nutzbarkeit. Werden die Anforderungen früh festgehalten, lassen sich Konstruktion, Anschlüsse und eventuelle Heizung gezielt auslegen. Nachträgliche Änderungen der Nutzung können dagegen eine erneute technische Prüfung auslösen.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 einbeziehen</a:t>
            </a:r>
          </a:p>
        </p:txBody>
      </p:sp>
      <p:sp>
        <p:nvSpPr>
          <p:cNvPr id="3" name="Content Placeholder 2"/>
          <p:cNvSpPr>
            <a:spLocks noGrp="1"/>
          </p:cNvSpPr>
          <p:nvPr>
            <p:ph idx="1"/>
          </p:nvPr>
        </p:nvSpPr>
        <p:spPr/>
        <p:txBody>
          <a:bodyPr/>
          <a:lstStyle/>
          <a:p>
            <a:pPr>
              <a:defRPr sz="1800"/>
            </a:pPr>
            <a:r>
              <a:t>Ein Wintergarten steht nicht für sich allein, sondern immer an einem konkreten Ort. Lage zur Grundstücksgrenze, vorhandene Bebauung und Festsetzungen eines Bebauungsplans gehören zur Beurteilung. Auch das bestehende Haus beeinflusst das Vorhaben: Türschwellen, Fußbodenhöhen und die Art der Öffnung zum Anbau hin bestimmen, wie der Anschluss gelöst werden muss. Eine bestehende Terrassenfläche kann als Ausgangspunkt dienen, ist aber kein automatischer Nachweis für eine geeignete Gründung. Bodenaufbau und Tragfähigkeit sollten vor der Montage geprüft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Die grundlegende Unterscheidung betrifft die Temperaturführung. Ein Kaltwintergarten bleibt weitgehend den Außentemperaturen und solaren Gewinnen ausgesetzt. Er eignet sich als Witterungsschutz und Verlängerung der Gartensaison, liefert aber keine zuverlässige ganzjährige Raumtemperatur. Ein Warmwintergarten wird als beheizter Wohnraum geplant. Dazu gehört nicht nur eine Heizung, sondern eine abgestimmte, wärmegedämmte Gebäudehülle aus Verglasung, Profilen, Dach, Boden und Anschluss an den Bestand. Einfach eine Zusatzheizung in einen kalten Glasraum zu stellen, ersetzt keine sorgfältige Planung der Hülle. Die Wahl beeinflusst Gründung, Materi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alwahl, Lüftungskonzept und unter Umständen das Genehmigungsverfahren.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a:t>
            </a:r>
          </a:p>
        </p:txBody>
      </p:sp>
      <p:sp>
        <p:nvSpPr>
          <p:cNvPr id="3" name="Content Placeholder 2"/>
          <p:cNvSpPr>
            <a:spLocks noGrp="1"/>
          </p:cNvSpPr>
          <p:nvPr>
            <p:ph idx="1"/>
          </p:nvPr>
        </p:nvSpPr>
        <p:spPr/>
        <p:txBody>
          <a:bodyPr/>
          <a:lstStyle/>
          <a:p>
            <a:pPr>
              <a:defRPr sz="1800"/>
            </a:pPr>
            <a:r>
              <a:t>Ob ein Wintergarten genehmigungspflichtig ist, hängt von seiner Ausführung und seinem Standort ab. Grundfläche, Höhe, Dachform und die Frage, ob der Raum beheizt wird, spielen dabei eine Rolle. In NRW kann je nach Gemeinde ein vereinfachtes Verfahren ausreichen oder ein vollständiger Bauantrag nötig sein. Bebauungspläne können zusätzliche Festsetzungen enthalten. Eine frühzeitige Abstimmung mit der zuständigen Stelle spart Zeit und vermeidet nachträgliche Auflagen. Grundlage dafür ist ein vollständiges Vorhaben mit konkreten Angaben zu Abmessungen, Nutzung und Position am 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Verglasung verstehen</a:t>
            </a:r>
          </a:p>
        </p:txBody>
      </p:sp>
      <p:sp>
        <p:nvSpPr>
          <p:cNvPr id="3" name="Content Placeholder 2"/>
          <p:cNvSpPr>
            <a:spLocks noGrp="1"/>
          </p:cNvSpPr>
          <p:nvPr>
            <p:ph idx="1"/>
          </p:nvPr>
        </p:nvSpPr>
        <p:spPr/>
        <p:txBody>
          <a:bodyPr/>
          <a:lstStyle/>
          <a:p>
            <a:pPr>
              <a:defRPr sz="1800"/>
            </a:pPr>
            <a:r>
              <a:t>Die Verglasung erfüllt mehrere Aufgaben gleichzeitig: Wärmedämmung, solarer Gewinn, Tageslicht und Sicherheit. Ein einzelner Wert wie die Anzahl der Scheiben reicht nicht aus, um die Eignung zu beurteilen. Der Ug-Wert beschreibt den Wärmeverlust der Verglasung, der g-Wert den Gesamtdurchlass von Solarenergie. Beide Werte sind zu unterscheiden und im Zusammenhang mit dem gesamten Bauteil zu betrachten, zu dem auch Profile, Fugen und Anschlüsse gehören. Dachflächen stellen andere Anforderungen als Seitenflächen; Sicherheitsglas kann je nach Neigung und Lage vorgeschrieben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Geschlossene Glasflächen begrenzen den natürlichen Luftaustausch. Ohne gezielte Lüftungsmaßnahmen kann sich Feuchtigkeit ansammeln, die aus dem Raum selbst, aus Pflanzen oder aus dem angrenzenden Wohnhaus stammt. Kühlt die Luft im Wintergarten ab, steigt die relative Feuchtigkeit und kann an kühlen Oberflächen zu Kondensat führen. Natürliche Lüftung nutzt die thermische Bewegung der Luft: Zuluftöffnungen im unteren Bereich und Abluftöffnungen im oberen Bereich ermöglichen einen gerichteten Austausch. Motorische Unterstützung kann helfen, bringt aber zusätzlichen Planungsbedarf für Luftführung, Steuerung und Elektrik mit sich.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Wintergarten Kosten ergeben sich aus einem konkreten Entwurf. Pauschale Quadratmeterpreise vermitteln nur scheinbare Vergleichbarkeit, weil Leistungsumfang und Ausführung erheblich abweichen können. Wesentliche Positionen sind die sichtbare Konstruktion, aber auch Gründung und Bodenaufbau, Wandanschluss, Entwässerung und gegebenenfalls Änderungen am Bestand. Ausschlüsse und Zuständigkeiten sollten schriftlich festgehalten werden. Ein Angebot lässt sich nur sinnvoll prüfen, wenn es auf nachvollziehbaren Mengen und beschriebenen Leistungen basiert.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Die einzelnen Aspekte eines Wintergartenprojekts lassen sich nicht unabhängig voneinander klären. Nutzung bestimmt die Anforderungen an die Gebäudehülle, die wiederum Einfluss auf Lüftung, Heizung und Kosten hat. Die gewählte Konstruktion wirkt sich auf das Genehmigungsverfahren aus. Wer diese Zusammenhänge von Anfang an im Blick behält, kann Entscheidungen aufeinander abstimmen und muss seltener nachbessern. Ein schrittweises Vorgehen von der Nutzungsbeschreibung über die Entwurfsplanung bis zur Angebotsprüfung hilft dabei, den Überblick zu behalten.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Wintergärten und Wohnraum</a:t>
            </a:r>
          </a:p>
        </p:txBody>
      </p:sp>
      <p:sp>
        <p:nvSpPr>
          <p:cNvPr id="3" name="Content Placeholder 2"/>
          <p:cNvSpPr>
            <a:spLocks noGrp="1"/>
          </p:cNvSpPr>
          <p:nvPr>
            <p:ph idx="1"/>
          </p:nvPr>
        </p:nvSpPr>
        <p:spPr/>
        <p:txBody>
          <a:bodyPr/>
          <a:lstStyle/>
          <a:p>
            <a:r>
              <a:rPr sz="1800">
                <a:hlinkClick r:id="rId2"/>
              </a:rPr>
              <a:t>Wintergarten Köln: Nutzung planen &amp; Projekt anfragen</a:t>
            </a:r>
          </a:p>
          <a:p>
            <a:r>
              <a:rPr sz="1800">
                <a:hlinkClick r:id="rId3"/>
              </a:rPr>
              <a:t>Wintergarten planen: Welcher Typ passt zu meiner Nutzung?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